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10"/>
  </p:notesMasterIdLst>
  <p:sldIdLst>
    <p:sldId id="392" r:id="rId3"/>
    <p:sldId id="394" r:id="rId4"/>
    <p:sldId id="391" r:id="rId5"/>
    <p:sldId id="396" r:id="rId6"/>
    <p:sldId id="383" r:id="rId7"/>
    <p:sldId id="400" r:id="rId8"/>
    <p:sldId id="390" r:id="rId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B6B"/>
    <a:srgbClr val="3C4E9A"/>
    <a:srgbClr val="E3002A"/>
    <a:srgbClr val="0062BA"/>
    <a:srgbClr val="FF0000"/>
    <a:srgbClr val="00519A"/>
    <a:srgbClr val="4155A9"/>
    <a:srgbClr val="0033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395" autoAdjust="0"/>
  </p:normalViewPr>
  <p:slideViewPr>
    <p:cSldViewPr snapToGrid="0" snapToObjects="1">
      <p:cViewPr>
        <p:scale>
          <a:sx n="90" d="100"/>
          <a:sy n="90" d="100"/>
        </p:scale>
        <p:origin x="-1266" y="-870"/>
      </p:cViewPr>
      <p:guideLst>
        <p:guide orient="horz" pos="164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22.04.2022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278869"/>
            <a:ext cx="4381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ТЕРРИТОРИАЛЬНЫЙ ОРГАН</a:t>
            </a:r>
            <a:b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ФЕДЕРАЛЬНОЙ СЛУЖБЫ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СТАТИСТИКИ</a:t>
            </a:r>
            <a:b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ПСКОВСКОЙ ОБЛАСТИ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1846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P60_KelchevskayaGR\AppData\Local\Microsoft\Windows\Temporary Internet Files\Content.Word\20200922_083731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99" y="2"/>
            <a:ext cx="8635401" cy="3431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941" l="0" r="100000">
                        <a14:foregroundMark x1="53501" y1="75677" x2="53501" y2="75677"/>
                        <a14:foregroundMark x1="50180" y1="71731" x2="79232" y2="96349"/>
                        <a14:foregroundMark x1="37375" y1="70318" x2="49220" y2="99293"/>
                        <a14:foregroundMark x1="99600" y1="70318" x2="99800" y2="99706"/>
                        <a14:foregroundMark x1="42337" y1="71201" x2="57223" y2="99941"/>
                        <a14:foregroundMark x1="78351" y1="78269" x2="78351" y2="78269"/>
                        <a14:foregroundMark x1="70668" y1="72733" x2="85074" y2="97644"/>
                        <a14:backgroundMark x1="50260" y1="1355" x2="61865" y2="39105"/>
                        <a14:backgroundMark x1="38055" y1="5241" x2="53942" y2="36396"/>
                        <a14:backgroundMark x1="84714" y1="6243" x2="82633" y2="37456"/>
                        <a14:backgroundMark x1="92397" y1="29388" x2="96198" y2="44994"/>
                        <a14:backgroundMark x1="91757" y1="35925" x2="93077" y2="45936"/>
                        <a14:backgroundMark x1="77751" y1="9600" x2="71108" y2="37986"/>
                        <a14:backgroundMark x1="47659" y1="45760" x2="47219" y2="47585"/>
                        <a14:backgroundMark x1="36935" y1="70789" x2="38255" y2="74382"/>
                        <a14:backgroundMark x1="37455" y1="70789" x2="48980" y2="99588"/>
                        <a14:backgroundMark x1="89156" y1="35159" x2="91517" y2="47821"/>
                        <a14:backgroundMark x1="37295" y1="70554" x2="37455" y2="71201"/>
                        <a14:backgroundMark x1="36575" y1="71084" x2="37535" y2="70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2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68929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70" y="2404124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8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7" y="5527409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2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890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3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2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7" y="1308389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7" y="105220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9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075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9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2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4736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9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4848449" y="255182"/>
            <a:ext cx="714118" cy="6305107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2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731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1" y="1894304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9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81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3" y="539929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63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6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2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4" y="1777705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7" y="4146623"/>
            <a:ext cx="6096001" cy="72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cs typeface="Arial"/>
              </a:rPr>
              <a:t>ВЫВОДЫ</a:t>
            </a:r>
            <a:endParaRPr lang="ru-RU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3" y="9024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2" y="5855919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9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261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2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4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6" y="5019115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36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9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6" y="118434"/>
            <a:ext cx="124163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cs typeface="Arial"/>
              </a:rPr>
              <a:t>ПСКОВСТАТ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31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2" y="3031459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9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2" y="3031459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9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9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68237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6" y="118434"/>
            <a:ext cx="124163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cs typeface="Arial"/>
              </a:rPr>
              <a:t>ПСКОВСТАТ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 userDrawn="1"/>
        </p:nvSpPr>
        <p:spPr>
          <a:xfrm>
            <a:off x="2057952" y="1701621"/>
            <a:ext cx="3772832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 userDrawn="1"/>
        </p:nvSpPr>
        <p:spPr>
          <a:xfrm>
            <a:off x="1967619" y="2109456"/>
            <a:ext cx="3994188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18742" y="3031459"/>
            <a:ext cx="313377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57953" y="2245213"/>
            <a:ext cx="3627225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 userDrawn="1"/>
        </p:nvSpPr>
        <p:spPr>
          <a:xfrm>
            <a:off x="6651255" y="1714967"/>
            <a:ext cx="3772832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 userDrawn="1"/>
        </p:nvSpPr>
        <p:spPr>
          <a:xfrm>
            <a:off x="6560922" y="2122802"/>
            <a:ext cx="3994188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12045" y="3044805"/>
            <a:ext cx="313377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1256" y="2258559"/>
            <a:ext cx="3627225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0786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 userDrawn="1"/>
        </p:nvSpPr>
        <p:spPr>
          <a:xfrm>
            <a:off x="7019859" y="1701621"/>
            <a:ext cx="4055327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6" y="118434"/>
            <a:ext cx="124163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cs typeface="Arial"/>
              </a:rPr>
              <a:t>ПСКОВСТАТ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 userDrawn="1"/>
        </p:nvSpPr>
        <p:spPr>
          <a:xfrm>
            <a:off x="2057953" y="1701621"/>
            <a:ext cx="4055327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 userDrawn="1"/>
        </p:nvSpPr>
        <p:spPr>
          <a:xfrm>
            <a:off x="1893329" y="2109456"/>
            <a:ext cx="438457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18740" y="3031459"/>
            <a:ext cx="3368418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57953" y="2245213"/>
            <a:ext cx="3898818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 userDrawn="1"/>
        </p:nvSpPr>
        <p:spPr>
          <a:xfrm>
            <a:off x="6855236" y="2044839"/>
            <a:ext cx="438457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80647" y="2966842"/>
            <a:ext cx="3368418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19860" y="2180596"/>
            <a:ext cx="3898818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6548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6" y="118434"/>
            <a:ext cx="124163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cs typeface="Arial"/>
              </a:rPr>
              <a:t>ПСКОВСТАТ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08825" y="3310288"/>
            <a:ext cx="229663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56189" y="2446093"/>
            <a:ext cx="2412405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 userDrawn="1"/>
        </p:nvSpPr>
        <p:spPr>
          <a:xfrm>
            <a:off x="3508866" y="1983354"/>
            <a:ext cx="2517988" cy="4372328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 userDrawn="1"/>
        </p:nvSpPr>
        <p:spPr>
          <a:xfrm>
            <a:off x="3366738" y="2310338"/>
            <a:ext cx="2746543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 userDrawn="1"/>
        </p:nvSpPr>
        <p:spPr>
          <a:xfrm>
            <a:off x="6444725" y="1983354"/>
            <a:ext cx="2517988" cy="4372328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 userDrawn="1"/>
        </p:nvSpPr>
        <p:spPr>
          <a:xfrm>
            <a:off x="6330449" y="2310338"/>
            <a:ext cx="2746543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 userDrawn="1"/>
        </p:nvSpPr>
        <p:spPr>
          <a:xfrm>
            <a:off x="9421841" y="1983354"/>
            <a:ext cx="2517988" cy="4372328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 userDrawn="1"/>
        </p:nvSpPr>
        <p:spPr>
          <a:xfrm>
            <a:off x="9307566" y="2310338"/>
            <a:ext cx="2746543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 userDrawn="1"/>
        </p:nvSpPr>
        <p:spPr>
          <a:xfrm>
            <a:off x="503396" y="1983354"/>
            <a:ext cx="2517988" cy="4372328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 userDrawn="1"/>
        </p:nvSpPr>
        <p:spPr>
          <a:xfrm>
            <a:off x="373247" y="2310338"/>
            <a:ext cx="2746543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75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6" y="118434"/>
            <a:ext cx="1391407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cs typeface="Arial"/>
              </a:rPr>
              <a:t>ПСКОВСТАТ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6" y="1687114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634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6" y="118434"/>
            <a:ext cx="132834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cs typeface="Arial"/>
              </a:rPr>
              <a:t>ПСКОВСТАТ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6" y="1687114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4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670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6" y="118434"/>
            <a:ext cx="132834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cs typeface="Arial"/>
              </a:rPr>
              <a:t>ПСКОВСТАТ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4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4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4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26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2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41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7" y="1155504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6" y="118434"/>
            <a:ext cx="126528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cs typeface="Arial"/>
              </a:rPr>
              <a:t>ПСКОВСТАТ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2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67206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35987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cs typeface="Arial"/>
              </a:rPr>
              <a:t>ПСКОВСТАТ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9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2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387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9" y="1289168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35987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cs typeface="Arial"/>
              </a:rPr>
              <a:t>ПСКОВСТАТ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70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4" y="1289168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2" y="1289167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79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3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37564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cs typeface="Arial"/>
              </a:rPr>
              <a:t>ПСКОВСТАТ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7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9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70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2" y="3362956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70" y="3362956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213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31258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cs typeface="Arial"/>
              </a:rPr>
              <a:t>ПСКОВСТАТ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004710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6" y="118434"/>
            <a:ext cx="126528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cs typeface="Arial"/>
              </a:rPr>
              <a:t>ПСКОВСТАТ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6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2" y="1705729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6" y="118434"/>
            <a:ext cx="132834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cs typeface="Arial"/>
              </a:rPr>
              <a:t>ПСКОВСТАТ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22736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2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6" y="118434"/>
            <a:ext cx="134411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cs typeface="Arial"/>
              </a:rPr>
              <a:t>ПСКОВСТА</a:t>
            </a:r>
            <a:r>
              <a:rPr sz="1500" b="1" spc="-45" dirty="0" smtClean="0">
                <a:solidFill>
                  <a:srgbClr val="334286"/>
                </a:solidFill>
                <a:cs typeface="Arial"/>
              </a:rPr>
              <a:t>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7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2" y="649856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2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236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  <p:sldLayoutId id="214748369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9" y="63556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 txBox="1">
            <a:spLocks/>
          </p:cNvSpPr>
          <p:nvPr/>
        </p:nvSpPr>
        <p:spPr>
          <a:xfrm>
            <a:off x="3232298" y="3562185"/>
            <a:ext cx="8959702" cy="15881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5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/>
              <a:t>Итоги по показателю «Инвестиции в основной капитал» </a:t>
            </a:r>
            <a:br>
              <a:rPr lang="ru-RU" sz="1800" dirty="0" smtClean="0"/>
            </a:br>
            <a:r>
              <a:rPr lang="ru-RU" sz="1800" dirty="0" smtClean="0"/>
              <a:t>за январь-декабрь 2021 года </a:t>
            </a:r>
            <a:br>
              <a:rPr lang="ru-RU" sz="1800" dirty="0" smtClean="0"/>
            </a:br>
            <a:r>
              <a:rPr lang="ru-RU" sz="1800" dirty="0" smtClean="0"/>
              <a:t>и анализ данных по расхождениям сведений </a:t>
            </a:r>
            <a:br>
              <a:rPr lang="ru-RU" sz="1800" dirty="0" smtClean="0"/>
            </a:br>
            <a:r>
              <a:rPr lang="ru-RU" sz="1800" dirty="0" smtClean="0"/>
              <a:t>об инвестициях в основной капитал </a:t>
            </a:r>
            <a:br>
              <a:rPr lang="ru-RU" sz="1800" dirty="0" smtClean="0"/>
            </a:br>
            <a:r>
              <a:rPr lang="ru-RU" sz="1800" dirty="0" smtClean="0"/>
              <a:t>в квартальной и годовой отчетности за 2020 год </a:t>
            </a:r>
            <a:br>
              <a:rPr lang="ru-RU" sz="1800" dirty="0" smtClean="0"/>
            </a:br>
            <a:r>
              <a:rPr lang="ru-RU" sz="1800" dirty="0" smtClean="0"/>
              <a:t>в целом по муниципальному образованию</a:t>
            </a: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5103629" y="5530649"/>
            <a:ext cx="680129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6B6B6B"/>
                </a:solidFill>
              </a:rPr>
              <a:t>Начальник отдела статистики сельского хозяйства  и окружающей </a:t>
            </a:r>
          </a:p>
          <a:p>
            <a:pPr algn="ctr"/>
            <a:r>
              <a:rPr lang="ru-RU" sz="1400" i="1" dirty="0" smtClean="0">
                <a:solidFill>
                  <a:srgbClr val="6B6B6B"/>
                </a:solidFill>
              </a:rPr>
              <a:t>природной среды, строительства, инвестиций и ЖКХ</a:t>
            </a:r>
          </a:p>
          <a:p>
            <a:pPr algn="ctr"/>
            <a:endParaRPr lang="ru-RU" sz="900" dirty="0" smtClean="0">
              <a:solidFill>
                <a:srgbClr val="6B6B6B"/>
              </a:solidFill>
            </a:endParaRPr>
          </a:p>
          <a:p>
            <a:pPr algn="ctr"/>
            <a:r>
              <a:rPr lang="ru-RU" sz="1600" dirty="0" err="1" smtClean="0">
                <a:solidFill>
                  <a:srgbClr val="6B6B6B"/>
                </a:solidFill>
              </a:rPr>
              <a:t>Нейжмак</a:t>
            </a:r>
            <a:r>
              <a:rPr lang="ru-RU" sz="1600" dirty="0" smtClean="0">
                <a:solidFill>
                  <a:srgbClr val="6B6B6B"/>
                </a:solidFill>
              </a:rPr>
              <a:t> Ольга Николаевна </a:t>
            </a:r>
          </a:p>
          <a:p>
            <a:pPr algn="ctr"/>
            <a:endParaRPr lang="ru-RU" sz="1600" dirty="0">
              <a:solidFill>
                <a:srgbClr val="6B6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74995" y="744279"/>
            <a:ext cx="10010726" cy="55182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22205" y="988828"/>
            <a:ext cx="7708604" cy="2264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Постановление </a:t>
            </a:r>
            <a:r>
              <a:rPr lang="ru-RU" dirty="0">
                <a:solidFill>
                  <a:schemeClr val="bg1"/>
                </a:solidFill>
              </a:rPr>
              <a:t>Правительства РФ от 17 декабря 2012 г. N 1317) с изменениями и дополнениями от</a:t>
            </a:r>
            <a:r>
              <a:rPr lang="ru-RU" dirty="0" smtClean="0">
                <a:solidFill>
                  <a:schemeClr val="bg1"/>
                </a:solidFill>
              </a:rPr>
              <a:t>: 26 </a:t>
            </a:r>
            <a:r>
              <a:rPr lang="ru-RU" dirty="0">
                <a:solidFill>
                  <a:schemeClr val="bg1"/>
                </a:solidFill>
              </a:rPr>
              <a:t>декабря 2014 г., 12 октября 2015 г., 30 июня 2021 г.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2205" y="3944680"/>
            <a:ext cx="7804297" cy="1935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показатель для оценки эффективности деятельности органов местного самоуправления муниципальных, городских округов и муниципальных районов </a:t>
            </a:r>
          </a:p>
          <a:p>
            <a:pPr algn="ctr"/>
            <a:r>
              <a:rPr lang="ru-RU" sz="2400" dirty="0"/>
              <a:t>«Объем инвестиций в основной капитал (за исключением бюджетных средств) в расчете на 1 жителя (рублей</a:t>
            </a:r>
            <a:r>
              <a:rPr lang="ru-RU" sz="2400" dirty="0" smtClean="0"/>
              <a:t>)»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67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021" y="441833"/>
            <a:ext cx="10371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C4E9A"/>
                </a:solidFill>
              </a:rPr>
              <a:t>Инвестиции в основной капитал по муниципальным районам и городским </a:t>
            </a:r>
            <a:r>
              <a:rPr lang="ru-RU" sz="1600" b="1" dirty="0" smtClean="0">
                <a:solidFill>
                  <a:srgbClr val="3C4E9A"/>
                </a:solidFill>
              </a:rPr>
              <a:t>округам</a:t>
            </a:r>
            <a:br>
              <a:rPr lang="ru-RU" sz="1600" b="1" dirty="0" smtClean="0">
                <a:solidFill>
                  <a:srgbClr val="3C4E9A"/>
                </a:solidFill>
              </a:rPr>
            </a:br>
            <a:r>
              <a:rPr lang="ru-RU" sz="1200" dirty="0" smtClean="0">
                <a:solidFill>
                  <a:srgbClr val="3C4E9A"/>
                </a:solidFill>
              </a:rPr>
              <a:t>(</a:t>
            </a:r>
            <a:r>
              <a:rPr lang="ru-RU" sz="1200" dirty="0">
                <a:solidFill>
                  <a:srgbClr val="3C4E9A"/>
                </a:solidFill>
              </a:rPr>
              <a:t>без субъектов малого предпринимательства и объема инвестиций, </a:t>
            </a:r>
            <a:r>
              <a:rPr lang="ru-RU" sz="1200" dirty="0" smtClean="0">
                <a:solidFill>
                  <a:srgbClr val="3C4E9A"/>
                </a:solidFill>
              </a:rPr>
              <a:t>не </a:t>
            </a:r>
            <a:r>
              <a:rPr lang="ru-RU" sz="1200" dirty="0">
                <a:solidFill>
                  <a:srgbClr val="3C4E9A"/>
                </a:solidFill>
              </a:rPr>
              <a:t>наблюдаемых прямыми статистическими методами</a:t>
            </a:r>
            <a:r>
              <a:rPr lang="ru-RU" sz="1200" dirty="0" smtClean="0">
                <a:solidFill>
                  <a:srgbClr val="3C4E9A"/>
                </a:solidFill>
              </a:rPr>
              <a:t>)</a:t>
            </a:r>
          </a:p>
          <a:p>
            <a:pPr algn="ctr"/>
            <a:r>
              <a:rPr lang="ru-RU" sz="1400" b="1" dirty="0" smtClean="0">
                <a:solidFill>
                  <a:srgbClr val="3C4E9A"/>
                </a:solidFill>
              </a:rPr>
              <a:t> </a:t>
            </a:r>
            <a:r>
              <a:rPr lang="ru-RU" sz="1400" b="1" dirty="0">
                <a:solidFill>
                  <a:srgbClr val="3C4E9A"/>
                </a:solidFill>
              </a:rPr>
              <a:t>за </a:t>
            </a:r>
            <a:r>
              <a:rPr lang="ru-RU" sz="1400" b="1" dirty="0" smtClean="0">
                <a:solidFill>
                  <a:srgbClr val="3C4E9A"/>
                </a:solidFill>
              </a:rPr>
              <a:t>январь-декабрь </a:t>
            </a:r>
            <a:r>
              <a:rPr lang="ru-RU" sz="1400" b="1" dirty="0">
                <a:solidFill>
                  <a:srgbClr val="3C4E9A"/>
                </a:solidFill>
              </a:rPr>
              <a:t>2021 </a:t>
            </a:r>
            <a:r>
              <a:rPr lang="ru-RU" sz="1400" b="1" dirty="0" smtClean="0">
                <a:solidFill>
                  <a:srgbClr val="3C4E9A"/>
                </a:solidFill>
              </a:rPr>
              <a:t>года</a:t>
            </a:r>
            <a:endParaRPr lang="ru-RU" sz="1400" b="1" dirty="0">
              <a:solidFill>
                <a:srgbClr val="3C4E9A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278086"/>
              </p:ext>
            </p:extLst>
          </p:nvPr>
        </p:nvGraphicFramePr>
        <p:xfrm>
          <a:off x="1421889" y="1281708"/>
          <a:ext cx="8964000" cy="5374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975"/>
                <a:gridCol w="3074900"/>
                <a:gridCol w="3328125"/>
              </a:tblGrid>
              <a:tr h="642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Инвестиции в основной капитал </a:t>
                      </a:r>
                      <a:r>
                        <a:rPr lang="ru-RU" sz="1000" dirty="0" smtClean="0">
                          <a:effectLst/>
                        </a:rPr>
                        <a:t>– всего</a:t>
                      </a:r>
                      <a:r>
                        <a:rPr lang="ru-RU" sz="1000" dirty="0"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млн рублей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Инвестиции в основной капитал </a:t>
                      </a:r>
                      <a:r>
                        <a:rPr lang="ru-RU" sz="1000" dirty="0" smtClean="0">
                          <a:effectLst/>
                        </a:rPr>
                        <a:t/>
                      </a:r>
                      <a:br>
                        <a:rPr lang="ru-RU" sz="1000" dirty="0" smtClean="0">
                          <a:effectLst/>
                        </a:rPr>
                      </a:br>
                      <a:r>
                        <a:rPr lang="ru-RU" sz="1000" dirty="0" smtClean="0">
                          <a:effectLst/>
                        </a:rPr>
                        <a:t>за </a:t>
                      </a:r>
                      <a:r>
                        <a:rPr lang="ru-RU" sz="1000" dirty="0">
                          <a:effectLst/>
                        </a:rPr>
                        <a:t>исключением бюджетных средств </a:t>
                      </a:r>
                      <a:r>
                        <a:rPr lang="ru-RU" sz="1000" dirty="0" smtClean="0">
                          <a:effectLst/>
                        </a:rPr>
                        <a:t/>
                      </a:r>
                      <a:br>
                        <a:rPr lang="ru-RU" sz="1000" dirty="0" smtClean="0">
                          <a:effectLst/>
                        </a:rPr>
                      </a:br>
                      <a:r>
                        <a:rPr lang="ru-RU" sz="1000" dirty="0" smtClean="0">
                          <a:effectLst/>
                        </a:rPr>
                        <a:t>на </a:t>
                      </a:r>
                      <a:r>
                        <a:rPr lang="ru-RU" sz="1000" dirty="0">
                          <a:effectLst/>
                        </a:rPr>
                        <a:t>душу населения, рублей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ctr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Псковская область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30799,1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6B6B6B"/>
                          </a:solidFill>
                          <a:effectLst/>
                        </a:rPr>
                        <a:t>41003,3</a:t>
                      </a:r>
                      <a:endParaRPr lang="ru-RU" sz="1000" b="1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6B6B6B"/>
                          </a:solidFill>
                          <a:effectLst/>
                        </a:rPr>
                        <a:t>Бежаницкий</a:t>
                      </a: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 район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451,6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6B6B6B"/>
                          </a:solidFill>
                          <a:effectLst/>
                        </a:rPr>
                        <a:t>45822,3</a:t>
                      </a:r>
                      <a:endParaRPr lang="ru-RU" sz="1000" b="1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Великолукский район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2645,5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6B6B6B"/>
                          </a:solidFill>
                          <a:effectLst/>
                        </a:rPr>
                        <a:t>126908,6</a:t>
                      </a:r>
                      <a:endParaRPr lang="ru-RU" sz="1000" b="1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6B6B6B"/>
                          </a:solidFill>
                          <a:effectLst/>
                        </a:rPr>
                        <a:t>Гдовский</a:t>
                      </a: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 район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88,8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6B6B6B"/>
                          </a:solidFill>
                          <a:effectLst/>
                        </a:rPr>
                        <a:t>5251,8</a:t>
                      </a:r>
                      <a:endParaRPr lang="ru-RU" sz="1000" b="1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6B6B6B"/>
                          </a:solidFill>
                          <a:effectLst/>
                        </a:rPr>
                        <a:t>Дедовичский</a:t>
                      </a: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 район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1354,8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118940,9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6B6B6B"/>
                          </a:solidFill>
                          <a:effectLst/>
                        </a:rPr>
                        <a:t>Дновский</a:t>
                      </a: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 район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629,1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58953,3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6B6B6B"/>
                          </a:solidFill>
                          <a:effectLst/>
                        </a:rPr>
                        <a:t>Красногородский</a:t>
                      </a: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 район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111,8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15154,9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6B6B6B"/>
                          </a:solidFill>
                          <a:effectLst/>
                        </a:rPr>
                        <a:t>Куньинский</a:t>
                      </a: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 район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550,9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64028,7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6B6B6B"/>
                          </a:solidFill>
                          <a:effectLst/>
                        </a:rPr>
                        <a:t>Локнянский</a:t>
                      </a: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 район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32,0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3025,8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6B6B6B"/>
                          </a:solidFill>
                          <a:effectLst/>
                        </a:rPr>
                        <a:t>Невельский</a:t>
                      </a: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 район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515,9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21321,4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6B6B6B"/>
                          </a:solidFill>
                          <a:effectLst/>
                        </a:rPr>
                        <a:t>Новоржевский</a:t>
                      </a: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 район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22,2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1631,7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6B6B6B"/>
                          </a:solidFill>
                          <a:effectLst/>
                        </a:rPr>
                        <a:t>Новосокольнический</a:t>
                      </a: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 район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802,7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62881,3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6B6B6B"/>
                          </a:solidFill>
                          <a:effectLst/>
                        </a:rPr>
                        <a:t>Опочецкий</a:t>
                      </a: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 район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63,0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2270,4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Островский район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295,6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7177,2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6B6B6B"/>
                          </a:solidFill>
                          <a:effectLst/>
                        </a:rPr>
                        <a:t>Палкинский</a:t>
                      </a: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 район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108,6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15502,5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Печорский район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47,4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1496,8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6B6B6B"/>
                          </a:solidFill>
                          <a:effectLst/>
                        </a:rPr>
                        <a:t>Плюсский</a:t>
                      </a: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 район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194,2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26843,1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6B6B6B"/>
                          </a:solidFill>
                          <a:effectLst/>
                        </a:rPr>
                        <a:t>Порховский</a:t>
                      </a: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 район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139,5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5643,2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Псковский район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1337,3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14183,7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6B6B6B"/>
                          </a:solidFill>
                          <a:effectLst/>
                        </a:rPr>
                        <a:t>Пустошкинский</a:t>
                      </a: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 район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15,1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228,0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6B6B6B"/>
                          </a:solidFill>
                          <a:effectLst/>
                        </a:rPr>
                        <a:t>Пушкиногорский</a:t>
                      </a: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 район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92,4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4649,7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6B6B6B"/>
                          </a:solidFill>
                          <a:effectLst/>
                        </a:rPr>
                        <a:t>Пыталовский</a:t>
                      </a: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 район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40,3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1681,0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6B6B6B"/>
                          </a:solidFill>
                          <a:effectLst/>
                        </a:rPr>
                        <a:t>Себежский район</a:t>
                      </a:r>
                      <a:endParaRPr lang="ru-RU" sz="1000" b="1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51,9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1090,5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6B6B6B"/>
                          </a:solidFill>
                          <a:effectLst/>
                        </a:rPr>
                        <a:t>Струго-Красненский район</a:t>
                      </a:r>
                      <a:endParaRPr lang="ru-RU" sz="1000" b="1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61,8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4535,8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6B6B6B"/>
                          </a:solidFill>
                          <a:effectLst/>
                        </a:rPr>
                        <a:t>Усвятский район</a:t>
                      </a:r>
                      <a:endParaRPr lang="ru-RU" sz="1000" b="1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9,2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196,6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solidFill>
                            <a:srgbClr val="6B6B6B"/>
                          </a:solidFill>
                          <a:effectLst/>
                        </a:rPr>
                        <a:t>г. </a:t>
                      </a:r>
                      <a:r>
                        <a:rPr lang="ru-RU" sz="1000" b="1" dirty="0" smtClean="0">
                          <a:solidFill>
                            <a:srgbClr val="6B6B6B"/>
                          </a:solidFill>
                          <a:effectLst/>
                        </a:rPr>
                        <a:t>Псков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9628,6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30158,9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6B6B6B"/>
                          </a:solidFill>
                          <a:effectLst/>
                        </a:rPr>
                        <a:t>г.</a:t>
                      </a:r>
                      <a:r>
                        <a:rPr lang="ru-RU" sz="1000" b="1" baseline="0" dirty="0" smtClean="0">
                          <a:solidFill>
                            <a:srgbClr val="6B6B6B"/>
                          </a:solidFill>
                          <a:effectLst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6B6B6B"/>
                          </a:solidFill>
                          <a:effectLst/>
                        </a:rPr>
                        <a:t>Великие </a:t>
                      </a: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Луки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11508,6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6B6B6B"/>
                          </a:solidFill>
                          <a:effectLst/>
                        </a:rPr>
                        <a:t>119129,3</a:t>
                      </a:r>
                      <a:endParaRPr lang="ru-RU" sz="1000" b="1" dirty="0">
                        <a:solidFill>
                          <a:srgbClr val="6B6B6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573619" y="180466"/>
            <a:ext cx="10269756" cy="261367"/>
            <a:chOff x="1439587" y="3481958"/>
            <a:chExt cx="10403788" cy="261367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3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6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8"/>
            <a:ext cx="11405670" cy="1090643"/>
          </a:xfrm>
        </p:spPr>
        <p:txBody>
          <a:bodyPr/>
          <a:lstStyle/>
          <a:p>
            <a:pPr algn="ctr">
              <a:lnSpc>
                <a:spcPts val="2400"/>
              </a:lnSpc>
            </a:pPr>
            <a:r>
              <a:rPr lang="ru-RU" sz="2600" b="1" dirty="0" smtClean="0">
                <a:ln w="11430"/>
                <a:solidFill>
                  <a:srgbClr val="3C4E9A"/>
                </a:solidFill>
                <a:latin typeface="+mj-lt"/>
                <a:cs typeface="Times New Roman" panose="02020603050405020304" pitchFamily="18" charset="0"/>
              </a:rPr>
              <a:t>Формы федерального статистического наблюдения </a:t>
            </a:r>
            <a:br>
              <a:rPr lang="ru-RU" sz="2600" b="1" dirty="0" smtClean="0">
                <a:ln w="11430"/>
                <a:solidFill>
                  <a:srgbClr val="3C4E9A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2600" b="1" dirty="0" smtClean="0">
                <a:ln w="11430"/>
                <a:solidFill>
                  <a:srgbClr val="3C4E9A"/>
                </a:solidFill>
                <a:latin typeface="+mj-lt"/>
                <a:cs typeface="Times New Roman" panose="02020603050405020304" pitchFamily="18" charset="0"/>
              </a:rPr>
              <a:t>за инвестициями </a:t>
            </a:r>
            <a:r>
              <a:rPr lang="ru-RU" sz="2600" b="1" dirty="0">
                <a:ln w="11430"/>
                <a:solidFill>
                  <a:srgbClr val="3C4E9A"/>
                </a:solidFill>
                <a:latin typeface="+mj-lt"/>
                <a:cs typeface="Times New Roman" panose="02020603050405020304" pitchFamily="18" charset="0"/>
              </a:rPr>
              <a:t>в основной </a:t>
            </a:r>
            <a:r>
              <a:rPr lang="ru-RU" sz="2600" b="1" dirty="0" smtClean="0">
                <a:ln w="11430"/>
                <a:solidFill>
                  <a:srgbClr val="3C4E9A"/>
                </a:solidFill>
                <a:latin typeface="+mj-lt"/>
                <a:cs typeface="Times New Roman" panose="02020603050405020304" pitchFamily="18" charset="0"/>
              </a:rPr>
              <a:t>капитал</a:t>
            </a:r>
            <a:r>
              <a:rPr lang="ru-RU" b="1" dirty="0">
                <a:ln w="11430"/>
                <a:solidFill>
                  <a:srgbClr val="3C4E9A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b="1" dirty="0">
                <a:ln w="11430"/>
                <a:solidFill>
                  <a:srgbClr val="3C4E9A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800" dirty="0" smtClean="0">
                <a:ln w="11430"/>
                <a:solidFill>
                  <a:srgbClr val="3C4E9A"/>
                </a:solidFill>
                <a:latin typeface="+mn-lt"/>
                <a:cs typeface="Times New Roman" panose="02020603050405020304" pitchFamily="18" charset="0"/>
              </a:rPr>
              <a:t>(для организаций, не относящихся к субъектам малого предпринимательства)</a:t>
            </a:r>
            <a:r>
              <a:rPr lang="ru-RU" sz="1800" b="1" dirty="0" smtClean="0">
                <a:ln w="11430"/>
                <a:solidFill>
                  <a:srgbClr val="3C4E9A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b="1" dirty="0">
                <a:ln w="11430"/>
                <a:solidFill>
                  <a:srgbClr val="3C4E9A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>
                <a:ln w="11430"/>
                <a:solidFill>
                  <a:srgbClr val="3C4E9A"/>
                </a:solidFill>
                <a:latin typeface="+mn-lt"/>
                <a:cs typeface="Times New Roman" panose="02020603050405020304" pitchFamily="18" charset="0"/>
              </a:rPr>
            </a:br>
            <a:endParaRPr lang="ru-RU" dirty="0">
              <a:solidFill>
                <a:srgbClr val="3C4E9A"/>
              </a:solidFill>
              <a:latin typeface="+mn-lt"/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FBC55088-8990-0544-B9BC-5F4C4A52BB46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2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582309" y="180466"/>
            <a:ext cx="10261065" cy="261367"/>
            <a:chOff x="1439587" y="3481958"/>
            <a:chExt cx="10403788" cy="261367"/>
          </a:xfrm>
        </p:grpSpPr>
        <p:sp>
          <p:nvSpPr>
            <p:cNvPr id="41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4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1137037" y="4068767"/>
            <a:ext cx="4932000" cy="1015663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11430"/>
                <a:solidFill>
                  <a:srgbClr val="6B6B6B"/>
                </a:solidFill>
                <a:cs typeface="Times New Roman" panose="02020603050405020304" pitchFamily="18" charset="0"/>
              </a:rPr>
              <a:t>предоставляется ежеквартально, </a:t>
            </a:r>
            <a:br>
              <a:rPr lang="ru-RU" sz="2000" dirty="0" smtClean="0">
                <a:ln w="11430"/>
                <a:solidFill>
                  <a:srgbClr val="6B6B6B"/>
                </a:solidFill>
                <a:cs typeface="Times New Roman" panose="02020603050405020304" pitchFamily="18" charset="0"/>
              </a:rPr>
            </a:br>
            <a:r>
              <a:rPr lang="ru-RU" sz="2000" dirty="0" smtClean="0">
                <a:ln w="11430"/>
                <a:solidFill>
                  <a:srgbClr val="6B6B6B"/>
                </a:solidFill>
                <a:cs typeface="Times New Roman" panose="02020603050405020304" pitchFamily="18" charset="0"/>
              </a:rPr>
              <a:t>с 1-го по 20-е число месяца </a:t>
            </a:r>
            <a:br>
              <a:rPr lang="ru-RU" sz="2000" dirty="0" smtClean="0">
                <a:ln w="11430"/>
                <a:solidFill>
                  <a:srgbClr val="6B6B6B"/>
                </a:solidFill>
                <a:cs typeface="Times New Roman" panose="02020603050405020304" pitchFamily="18" charset="0"/>
              </a:rPr>
            </a:br>
            <a:r>
              <a:rPr lang="ru-RU" sz="2000" dirty="0" smtClean="0">
                <a:ln w="11430"/>
                <a:solidFill>
                  <a:srgbClr val="6B6B6B"/>
                </a:solidFill>
                <a:cs typeface="Times New Roman" panose="02020603050405020304" pitchFamily="18" charset="0"/>
              </a:rPr>
              <a:t>после отчетного квартала</a:t>
            </a:r>
            <a:endParaRPr lang="ru-RU" sz="2000" dirty="0">
              <a:solidFill>
                <a:srgbClr val="6B6B6B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35486" y="2443970"/>
            <a:ext cx="4708876" cy="1015663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 w="11430"/>
                <a:solidFill>
                  <a:srgbClr val="E3002A"/>
                </a:solidFill>
                <a:cs typeface="Times New Roman" panose="02020603050405020304" pitchFamily="18" charset="0"/>
              </a:rPr>
              <a:t>№ П-2 (</a:t>
            </a:r>
            <a:r>
              <a:rPr lang="ru-RU" sz="2000" b="1" dirty="0" err="1" smtClean="0">
                <a:ln w="11430"/>
                <a:solidFill>
                  <a:srgbClr val="E3002A"/>
                </a:solidFill>
                <a:cs typeface="Times New Roman" panose="02020603050405020304" pitchFamily="18" charset="0"/>
              </a:rPr>
              <a:t>инвест</a:t>
            </a:r>
            <a:r>
              <a:rPr lang="ru-RU" sz="2000" b="1" dirty="0" smtClean="0">
                <a:ln w="11430"/>
                <a:solidFill>
                  <a:srgbClr val="E3002A"/>
                </a:solidFill>
                <a:cs typeface="Times New Roman" panose="02020603050405020304" pitchFamily="18" charset="0"/>
              </a:rPr>
              <a:t>) </a:t>
            </a:r>
            <a:br>
              <a:rPr lang="ru-RU" sz="2000" b="1" dirty="0" smtClean="0">
                <a:ln w="11430"/>
                <a:solidFill>
                  <a:srgbClr val="E3002A"/>
                </a:solidFill>
                <a:cs typeface="Times New Roman" panose="02020603050405020304" pitchFamily="18" charset="0"/>
              </a:rPr>
            </a:br>
            <a:r>
              <a:rPr lang="ru-RU" sz="2000" b="1" dirty="0" smtClean="0">
                <a:ln w="11430"/>
                <a:solidFill>
                  <a:srgbClr val="E3002A"/>
                </a:solidFill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n w="11430"/>
                <a:solidFill>
                  <a:srgbClr val="E3002A"/>
                </a:solidFill>
                <a:cs typeface="Times New Roman" panose="02020603050405020304" pitchFamily="18" charset="0"/>
              </a:rPr>
              <a:t>Сведения </a:t>
            </a:r>
            <a:r>
              <a:rPr lang="ru-RU" sz="2000" b="1" dirty="0" smtClean="0">
                <a:ln w="11430"/>
                <a:solidFill>
                  <a:srgbClr val="E3002A"/>
                </a:solidFill>
                <a:cs typeface="Times New Roman" panose="02020603050405020304" pitchFamily="18" charset="0"/>
              </a:rPr>
              <a:t>об инвестиционной деятельности»</a:t>
            </a:r>
            <a:endParaRPr lang="ru-RU" sz="2000" dirty="0">
              <a:solidFill>
                <a:srgbClr val="E3002A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37037" y="2443970"/>
            <a:ext cx="4932000" cy="1015663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E3002A"/>
                </a:solidFill>
                <a:cs typeface="Times New Roman" panose="02020603050405020304" pitchFamily="18" charset="0"/>
              </a:rPr>
              <a:t>№ П-2 </a:t>
            </a:r>
            <a:br>
              <a:rPr lang="ru-RU" sz="2000" b="1" dirty="0" smtClean="0">
                <a:ln w="11430"/>
                <a:solidFill>
                  <a:srgbClr val="E3002A"/>
                </a:solidFill>
                <a:cs typeface="Times New Roman" panose="02020603050405020304" pitchFamily="18" charset="0"/>
              </a:rPr>
            </a:br>
            <a:r>
              <a:rPr lang="ru-RU" sz="2000" b="1" dirty="0" smtClean="0">
                <a:ln w="11430"/>
                <a:solidFill>
                  <a:srgbClr val="E3002A"/>
                </a:solidFill>
                <a:cs typeface="Times New Roman" panose="02020603050405020304" pitchFamily="18" charset="0"/>
              </a:rPr>
              <a:t>«Сведения об инвестициях </a:t>
            </a:r>
            <a:br>
              <a:rPr lang="ru-RU" sz="2000" b="1" dirty="0" smtClean="0">
                <a:ln w="11430"/>
                <a:solidFill>
                  <a:srgbClr val="E3002A"/>
                </a:solidFill>
                <a:cs typeface="Times New Roman" panose="02020603050405020304" pitchFamily="18" charset="0"/>
              </a:rPr>
            </a:br>
            <a:r>
              <a:rPr lang="ru-RU" sz="2000" b="1" dirty="0" smtClean="0">
                <a:ln w="11430"/>
                <a:solidFill>
                  <a:srgbClr val="E3002A"/>
                </a:solidFill>
                <a:cs typeface="Times New Roman" panose="02020603050405020304" pitchFamily="18" charset="0"/>
              </a:rPr>
              <a:t>в нефинансовые активы»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35486" y="4068767"/>
            <a:ext cx="4708876" cy="1015663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n w="11430"/>
                <a:solidFill>
                  <a:srgbClr val="6B6B6B"/>
                </a:solidFill>
                <a:cs typeface="Times New Roman" panose="02020603050405020304" pitchFamily="18" charset="0"/>
              </a:rPr>
              <a:t>предоставляется за отчетный год, срок предоставления сведений – </a:t>
            </a:r>
          </a:p>
          <a:p>
            <a:pPr lvl="0" algn="ctr"/>
            <a:r>
              <a:rPr lang="ru-RU" sz="2000" dirty="0" smtClean="0">
                <a:ln w="11430"/>
                <a:solidFill>
                  <a:srgbClr val="6B6B6B"/>
                </a:solidFill>
                <a:cs typeface="Times New Roman" panose="02020603050405020304" pitchFamily="18" charset="0"/>
              </a:rPr>
              <a:t>с 15 февраля по 1 апреля</a:t>
            </a:r>
            <a:endParaRPr lang="ru-RU" sz="2000" dirty="0">
              <a:solidFill>
                <a:srgbClr val="6B6B6B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284060" y="3583173"/>
            <a:ext cx="637954" cy="485594"/>
          </a:xfrm>
          <a:prstGeom prst="downArrow">
            <a:avLst/>
          </a:prstGeom>
          <a:solidFill>
            <a:srgbClr val="E3002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8370947" y="3576085"/>
            <a:ext cx="637954" cy="485594"/>
          </a:xfrm>
          <a:prstGeom prst="downArrow">
            <a:avLst/>
          </a:prstGeom>
          <a:solidFill>
            <a:srgbClr val="E3002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8"/>
            <a:ext cx="11405670" cy="1031405"/>
          </a:xfrm>
        </p:spPr>
        <p:txBody>
          <a:bodyPr/>
          <a:lstStyle/>
          <a:p>
            <a:pPr algn="ctr">
              <a:lnSpc>
                <a:spcPts val="2400"/>
              </a:lnSpc>
            </a:pPr>
            <a:r>
              <a:rPr lang="ru-RU" sz="2600" b="1" dirty="0" smtClean="0">
                <a:ln w="11430"/>
                <a:solidFill>
                  <a:srgbClr val="3C4E9A"/>
                </a:solidFill>
                <a:latin typeface="+mj-lt"/>
                <a:cs typeface="Times New Roman" panose="02020603050405020304" pitchFamily="18" charset="0"/>
              </a:rPr>
              <a:t>Изменения в отбор респондентов для формы № П-2 </a:t>
            </a:r>
          </a:p>
          <a:p>
            <a:pPr algn="ctr">
              <a:lnSpc>
                <a:spcPts val="2400"/>
              </a:lnSpc>
            </a:pPr>
            <a:r>
              <a:rPr lang="ru-RU" sz="2600" b="1" dirty="0" smtClean="0">
                <a:ln w="11430"/>
                <a:solidFill>
                  <a:srgbClr val="3C4E9A"/>
                </a:solidFill>
                <a:latin typeface="+mj-lt"/>
                <a:cs typeface="Times New Roman" panose="02020603050405020304" pitchFamily="18" charset="0"/>
              </a:rPr>
              <a:t>«Сведения об инвестициях в нефинансовые активы»</a:t>
            </a:r>
            <a:r>
              <a:rPr lang="ru-RU" b="1" dirty="0" smtClean="0">
                <a:ln w="11430"/>
                <a:solidFill>
                  <a:srgbClr val="3C4E9A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11430"/>
                <a:solidFill>
                  <a:srgbClr val="3C4E9A"/>
                </a:solidFill>
                <a:latin typeface="+mj-lt"/>
                <a:cs typeface="Times New Roman" panose="02020603050405020304" pitchFamily="18" charset="0"/>
              </a:rPr>
            </a:br>
            <a:endParaRPr lang="ru-RU" dirty="0">
              <a:solidFill>
                <a:srgbClr val="3C4E9A"/>
              </a:solidFill>
              <a:latin typeface="+mn-lt"/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FBC55088-8990-0544-B9BC-5F4C4A52BB46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2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573619" y="180466"/>
            <a:ext cx="10269756" cy="261367"/>
            <a:chOff x="1439587" y="3481958"/>
            <a:chExt cx="10403788" cy="261367"/>
          </a:xfrm>
        </p:grpSpPr>
        <p:sp>
          <p:nvSpPr>
            <p:cNvPr id="41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4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891682" y="1767427"/>
            <a:ext cx="10269530" cy="5016758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E3002A"/>
                </a:solidFill>
                <a:cs typeface="Times New Roman" panose="02020603050405020304" pitchFamily="18" charset="0"/>
              </a:rPr>
              <a:t>Сведения по форме №П-2, </a:t>
            </a:r>
            <a:r>
              <a:rPr lang="ru-RU" sz="2000" b="1" u="sng" dirty="0" smtClean="0">
                <a:ln w="11430"/>
                <a:solidFill>
                  <a:srgbClr val="E3002A"/>
                </a:solidFill>
                <a:cs typeface="Times New Roman" panose="02020603050405020304" pitchFamily="18" charset="0"/>
              </a:rPr>
              <a:t>начиная с отчета за январь-декабрь 2021 года</a:t>
            </a:r>
            <a:r>
              <a:rPr lang="ru-RU" sz="2000" b="1" dirty="0" smtClean="0">
                <a:ln w="11430"/>
                <a:solidFill>
                  <a:srgbClr val="E3002A"/>
                </a:solidFill>
                <a:cs typeface="Times New Roman" panose="02020603050405020304" pitchFamily="18" charset="0"/>
              </a:rPr>
              <a:t>, </a:t>
            </a:r>
          </a:p>
          <a:p>
            <a:pPr algn="ctr"/>
            <a:endParaRPr lang="ru-RU" sz="800" b="1" dirty="0" smtClean="0">
              <a:ln w="11430"/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n w="11430"/>
                <a:solidFill>
                  <a:srgbClr val="6B6B6B"/>
                </a:solidFill>
                <a:cs typeface="Times New Roman" panose="02020603050405020304" pitchFamily="18" charset="0"/>
              </a:rPr>
              <a:t>предоставляют </a:t>
            </a:r>
            <a:r>
              <a:rPr lang="ru-RU" sz="1600" dirty="0">
                <a:ln w="11430"/>
                <a:solidFill>
                  <a:srgbClr val="6B6B6B"/>
                </a:solidFill>
                <a:cs typeface="Times New Roman" panose="02020603050405020304" pitchFamily="18" charset="0"/>
              </a:rPr>
              <a:t>юридические лица - коммерческие и некоммерческие организации всех форм собственности (кроме субъектов малого предпринимательства), осуществляющие все виды экономической деятельности, </a:t>
            </a:r>
            <a:r>
              <a:rPr lang="ru-RU" sz="1600" dirty="0">
                <a:ln w="11430"/>
                <a:solidFill>
                  <a:srgbClr val="FF0000"/>
                </a:solidFill>
                <a:cs typeface="Times New Roman" panose="02020603050405020304" pitchFamily="18" charset="0"/>
              </a:rPr>
              <a:t>за исключением</a:t>
            </a:r>
            <a:r>
              <a:rPr lang="ru-RU" sz="1600" dirty="0">
                <a:ln w="11430"/>
                <a:solidFill>
                  <a:srgbClr val="6B6B6B"/>
                </a:solidFill>
                <a:cs typeface="Times New Roman" panose="02020603050405020304" pitchFamily="18" charset="0"/>
              </a:rPr>
              <a:t> юридических лиц следующих организационно-правовых форм</a:t>
            </a:r>
            <a:r>
              <a:rPr lang="ru-RU" sz="1600" dirty="0" smtClean="0">
                <a:ln w="11430"/>
                <a:solidFill>
                  <a:srgbClr val="6B6B6B"/>
                </a:solidFill>
                <a:cs typeface="Times New Roman" panose="02020603050405020304" pitchFamily="18" charset="0"/>
              </a:rPr>
              <a:t>:</a:t>
            </a:r>
            <a:endParaRPr lang="ru-RU" sz="2000" dirty="0" smtClean="0">
              <a:ln w="11430"/>
              <a:solidFill>
                <a:srgbClr val="6B6B6B"/>
              </a:solidFill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6B6B6B"/>
                </a:solidFill>
                <a:ea typeface="Calibri"/>
                <a:cs typeface="Times New Roman"/>
              </a:rPr>
              <a:t>- потребительские кооперативы, потребительские общества, общественные организации, политические партии, профсоюзные организации, ассоциации (союзы), казачьи общества, общины коренных малочисленных народов РФ, фонды (включая благотворительные, общественные, экологические), благотворительные учреждения, общественные учреждения;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6B6B6B"/>
                </a:solidFill>
                <a:ea typeface="Calibri"/>
                <a:cs typeface="Times New Roman"/>
              </a:rPr>
              <a:t>- гаражные и гаражно-строительные кооперативы, жилищные и кредитные кооперативы, общественные движения, органы общественной самодеятельности, территориальные общественные самоуправления, объединения работодателей, объединения фермерских хозяйств, саморегулируемые организации, объединения (ассоциации и союзы) благотворительных организаций, товарищества собственников </a:t>
            </a:r>
            <a:r>
              <a:rPr lang="ru-RU" sz="1600" dirty="0" smtClean="0">
                <a:solidFill>
                  <a:srgbClr val="6B6B6B"/>
                </a:solidFill>
                <a:ea typeface="Calibri"/>
                <a:cs typeface="Times New Roman"/>
              </a:rPr>
              <a:t>недвижимости</a:t>
            </a:r>
            <a:r>
              <a:rPr lang="ru-RU" sz="1600" dirty="0">
                <a:solidFill>
                  <a:srgbClr val="6B6B6B"/>
                </a:solidFill>
                <a:ea typeface="Calibri"/>
                <a:cs typeface="Times New Roman"/>
              </a:rPr>
              <a:t>, садоводческие или огороднические некоммерческие товарищества, товарищества собственников </a:t>
            </a:r>
            <a:r>
              <a:rPr lang="ru-RU" sz="1600" dirty="0" smtClean="0">
                <a:solidFill>
                  <a:srgbClr val="6B6B6B"/>
                </a:solidFill>
                <a:ea typeface="Calibri"/>
                <a:cs typeface="Times New Roman"/>
              </a:rPr>
              <a:t>жилья</a:t>
            </a:r>
            <a:endParaRPr lang="ru-RU" sz="1600" dirty="0">
              <a:solidFill>
                <a:srgbClr val="6B6B6B"/>
              </a:solidFill>
              <a:ea typeface="Calibri"/>
              <a:cs typeface="Times New Roman"/>
            </a:endParaRPr>
          </a:p>
          <a:p>
            <a:pPr algn="ctr"/>
            <a:endParaRPr lang="ru-RU" sz="800" dirty="0" smtClean="0">
              <a:ln w="11430"/>
              <a:solidFill>
                <a:srgbClr val="4472C4">
                  <a:lumMod val="75000"/>
                </a:srgb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n w="11430"/>
                <a:solidFill>
                  <a:srgbClr val="4472C4">
                    <a:lumMod val="75000"/>
                  </a:srgbClr>
                </a:solidFill>
                <a:cs typeface="Times New Roman" panose="02020603050405020304" pitchFamily="18" charset="0"/>
              </a:rPr>
              <a:t>Для этих категорий респондентов установлена годовая периодичность предоставления данных по форме </a:t>
            </a:r>
            <a:r>
              <a:rPr lang="ru-RU" sz="2000" b="1" dirty="0" smtClean="0">
                <a:ln w="11430"/>
                <a:solidFill>
                  <a:srgbClr val="E3002A"/>
                </a:solidFill>
                <a:cs typeface="Times New Roman" panose="02020603050405020304" pitchFamily="18" charset="0"/>
              </a:rPr>
              <a:t>№ П-2 (</a:t>
            </a:r>
            <a:r>
              <a:rPr lang="ru-RU" sz="2000" b="1" dirty="0" err="1" smtClean="0">
                <a:ln w="11430"/>
                <a:solidFill>
                  <a:srgbClr val="E3002A"/>
                </a:solidFill>
                <a:cs typeface="Times New Roman" panose="02020603050405020304" pitchFamily="18" charset="0"/>
              </a:rPr>
              <a:t>инвест</a:t>
            </a:r>
            <a:r>
              <a:rPr lang="ru-RU" sz="2000" b="1" dirty="0" smtClean="0">
                <a:ln w="11430"/>
                <a:solidFill>
                  <a:srgbClr val="E3002A"/>
                </a:solidFill>
                <a:cs typeface="Times New Roman" panose="02020603050405020304" pitchFamily="18" charset="0"/>
              </a:rPr>
              <a:t>) «Сведения об инвестиционной деятельности»</a:t>
            </a:r>
            <a:endParaRPr lang="ru-RU" sz="2000" b="1" dirty="0">
              <a:solidFill>
                <a:srgbClr val="E30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267628"/>
              </p:ext>
            </p:extLst>
          </p:nvPr>
        </p:nvGraphicFramePr>
        <p:xfrm>
          <a:off x="1594882" y="910601"/>
          <a:ext cx="8844167" cy="55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834"/>
                <a:gridCol w="2126511"/>
                <a:gridCol w="2105247"/>
                <a:gridCol w="1858575"/>
              </a:tblGrid>
              <a:tr h="642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20" marR="4072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 П-2  за январь- декабрь 2020 года ,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 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  <a:endParaRPr lang="ru-RU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720" marR="4072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 </a:t>
                      </a: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П-2 (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за </a:t>
                      </a: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 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</a:p>
                  </a:txBody>
                  <a:tcPr marL="49311" marR="49311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Изменение данных П-2 (</a:t>
                      </a:r>
                      <a:r>
                        <a:rPr lang="ru-RU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</a:t>
                      </a: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sz="1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к П-2 </a:t>
                      </a:r>
                    </a:p>
                  </a:txBody>
                  <a:tcPr marL="49311" marR="49311" marT="0" marB="0"/>
                </a:tc>
              </a:tr>
              <a:tr h="174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11" marR="49311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Псковская область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25909377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25977362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100.3</a:t>
                      </a:r>
                    </a:p>
                  </a:txBody>
                  <a:tcPr marL="49311" marR="49311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Бежаницкий</a:t>
                      </a: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188337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188720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100.2</a:t>
                      </a:r>
                    </a:p>
                  </a:txBody>
                  <a:tcPr marL="49311" marR="49311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Великолукский район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1909230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1950474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102.2</a:t>
                      </a:r>
                    </a:p>
                  </a:txBody>
                  <a:tcPr marL="49311" marR="49311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Гдовский</a:t>
                      </a: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149536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166081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111.1</a:t>
                      </a:r>
                    </a:p>
                  </a:txBody>
                  <a:tcPr marL="49311" marR="49311" marT="0" marB="0" anchor="b">
                    <a:solidFill>
                      <a:srgbClr val="FFFF00"/>
                    </a:solidFill>
                  </a:tcPr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Дедовичский</a:t>
                      </a: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187440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182640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97.4</a:t>
                      </a:r>
                    </a:p>
                  </a:txBody>
                  <a:tcPr marL="49311" marR="49311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Дновский</a:t>
                      </a: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561929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561783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100.0</a:t>
                      </a:r>
                    </a:p>
                  </a:txBody>
                  <a:tcPr marL="49311" marR="49311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Красногородский</a:t>
                      </a: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2197763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2197690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100.0</a:t>
                      </a:r>
                    </a:p>
                  </a:txBody>
                  <a:tcPr marL="49311" marR="49311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Куньинский</a:t>
                      </a: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405822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405699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100.0</a:t>
                      </a:r>
                    </a:p>
                  </a:txBody>
                  <a:tcPr marL="49311" marR="49311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Локнянский</a:t>
                      </a: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14221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14550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102.3</a:t>
                      </a:r>
                    </a:p>
                  </a:txBody>
                  <a:tcPr marL="49311" marR="49311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Невельский</a:t>
                      </a: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867025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860544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99.3</a:t>
                      </a:r>
                    </a:p>
                  </a:txBody>
                  <a:tcPr marL="49311" marR="49311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Новоржевский</a:t>
                      </a: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23823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24858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104.3</a:t>
                      </a:r>
                    </a:p>
                  </a:txBody>
                  <a:tcPr marL="49311" marR="49311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Новосокольнический</a:t>
                      </a: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2087633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2089052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100.1</a:t>
                      </a:r>
                    </a:p>
                  </a:txBody>
                  <a:tcPr marL="49311" marR="49311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Опочецкий</a:t>
                      </a: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149678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150780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100.7</a:t>
                      </a:r>
                    </a:p>
                  </a:txBody>
                  <a:tcPr marL="49311" marR="49311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Островский район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218229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252610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115.8</a:t>
                      </a:r>
                    </a:p>
                  </a:txBody>
                  <a:tcPr marL="49311" marR="49311" marT="0" marB="0" anchor="b">
                    <a:solidFill>
                      <a:srgbClr val="FFFF00"/>
                    </a:solidFill>
                  </a:tcPr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Палкинский</a:t>
                      </a: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89856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84615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94.2</a:t>
                      </a:r>
                    </a:p>
                  </a:txBody>
                  <a:tcPr marL="49311" marR="49311" marT="0" marB="0" anchor="b">
                    <a:solidFill>
                      <a:srgbClr val="FFFF00"/>
                    </a:solidFill>
                  </a:tcPr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Печорский район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43026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53166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123.6</a:t>
                      </a:r>
                    </a:p>
                  </a:txBody>
                  <a:tcPr marL="49311" marR="49311" marT="0" marB="0" anchor="b">
                    <a:solidFill>
                      <a:srgbClr val="FFFF00"/>
                    </a:solidFill>
                  </a:tcPr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Плюсский</a:t>
                      </a: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262938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251094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95.5</a:t>
                      </a:r>
                    </a:p>
                  </a:txBody>
                  <a:tcPr marL="49311" marR="49311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Порховский</a:t>
                      </a: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158159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178773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113.0</a:t>
                      </a:r>
                    </a:p>
                  </a:txBody>
                  <a:tcPr marL="49311" marR="49311" marT="0" marB="0" anchor="b">
                    <a:solidFill>
                      <a:srgbClr val="FFFF00"/>
                    </a:solidFill>
                  </a:tcPr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Псковский район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1459098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1298788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89.0</a:t>
                      </a:r>
                    </a:p>
                  </a:txBody>
                  <a:tcPr marL="49311" marR="49311" marT="0" marB="0" anchor="b">
                    <a:solidFill>
                      <a:srgbClr val="FFFF00"/>
                    </a:solidFill>
                  </a:tcPr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Пустошкинский</a:t>
                      </a: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11096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16121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145.3</a:t>
                      </a:r>
                    </a:p>
                  </a:txBody>
                  <a:tcPr marL="49311" marR="49311" marT="0" marB="0" anchor="b">
                    <a:solidFill>
                      <a:srgbClr val="FFFF00"/>
                    </a:solidFill>
                  </a:tcPr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Пушкиногорский</a:t>
                      </a: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46205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50261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108.8</a:t>
                      </a:r>
                    </a:p>
                  </a:txBody>
                  <a:tcPr marL="49311" marR="49311" marT="0" marB="0" anchor="b">
                    <a:solidFill>
                      <a:srgbClr val="FFFF00"/>
                    </a:solidFill>
                  </a:tcPr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Пыталовский</a:t>
                      </a: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39638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41428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104.5</a:t>
                      </a:r>
                    </a:p>
                  </a:txBody>
                  <a:tcPr marL="49311" marR="49311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Себежский</a:t>
                      </a: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49628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59636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120.2</a:t>
                      </a:r>
                    </a:p>
                  </a:txBody>
                  <a:tcPr marL="49311" marR="49311" marT="0" marB="0" anchor="b">
                    <a:solidFill>
                      <a:srgbClr val="FFFF00"/>
                    </a:solidFill>
                  </a:tcPr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Струго-Красненский</a:t>
                      </a: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71688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76045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106.1</a:t>
                      </a:r>
                    </a:p>
                  </a:txBody>
                  <a:tcPr marL="49311" marR="49311" marT="0" marB="0" anchor="b">
                    <a:solidFill>
                      <a:srgbClr val="FFFF00"/>
                    </a:solidFill>
                  </a:tcPr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err="1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Усвятский</a:t>
                      </a: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4778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4859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101.7</a:t>
                      </a:r>
                    </a:p>
                  </a:txBody>
                  <a:tcPr marL="49311" marR="49311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Псков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12127020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12175271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100.4</a:t>
                      </a:r>
                    </a:p>
                  </a:txBody>
                  <a:tcPr marL="49311" marR="49311" marT="0" marB="0" anchor="b"/>
                </a:tc>
              </a:tr>
              <a:tr h="1745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Великие Луки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2585581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2641824</a:t>
                      </a:r>
                    </a:p>
                  </a:txBody>
                  <a:tcPr marL="49311" marR="49311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6B6B6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102.2</a:t>
                      </a:r>
                    </a:p>
                  </a:txBody>
                  <a:tcPr marL="49311" marR="49311" marT="0" marB="0" anchor="b"/>
                </a:tc>
              </a:tr>
            </a:tbl>
          </a:graphicData>
        </a:graphic>
      </p:graphicFrame>
      <p:sp>
        <p:nvSpPr>
          <p:cNvPr id="5" name="Текст 2"/>
          <p:cNvSpPr txBox="1">
            <a:spLocks/>
          </p:cNvSpPr>
          <p:nvPr/>
        </p:nvSpPr>
        <p:spPr>
          <a:xfrm>
            <a:off x="1350335" y="223284"/>
            <a:ext cx="8612371" cy="89313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dirty="0" smtClean="0">
                <a:latin typeface="+mj-lt"/>
              </a:rPr>
              <a:t>Инвестиции в основной капитал </a:t>
            </a:r>
          </a:p>
          <a:p>
            <a:endParaRPr lang="ru-RU" sz="1000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61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15885" y="797442"/>
            <a:ext cx="9659750" cy="429093"/>
          </a:xfrm>
        </p:spPr>
        <p:txBody>
          <a:bodyPr/>
          <a:lstStyle/>
          <a:p>
            <a:r>
              <a:rPr lang="ru-RU" sz="2760" b="1" dirty="0">
                <a:solidFill>
                  <a:srgbClr val="3C4E9A"/>
                </a:solidFill>
              </a:rPr>
              <a:t>ОТВЕТСТВЕННЫЕ</a:t>
            </a:r>
          </a:p>
          <a:p>
            <a:pPr algn="ctr"/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354630" y="2030819"/>
            <a:ext cx="8342001" cy="2662973"/>
          </a:xfrm>
          <a:noFill/>
          <a:ln w="3175">
            <a:noFill/>
          </a:ln>
        </p:spPr>
        <p:txBody>
          <a:bodyPr/>
          <a:lstStyle/>
          <a:p>
            <a:r>
              <a:rPr lang="ru-RU" sz="2400" b="1" dirty="0" err="1" smtClean="0">
                <a:solidFill>
                  <a:srgbClr val="6B6B6B"/>
                </a:solidFill>
              </a:rPr>
              <a:t>Псковстат</a:t>
            </a:r>
            <a:endParaRPr lang="ru-RU" sz="2400" b="1" dirty="0">
              <a:solidFill>
                <a:srgbClr val="6B6B6B"/>
              </a:solidFill>
            </a:endParaRPr>
          </a:p>
          <a:p>
            <a:pPr algn="just"/>
            <a:r>
              <a:rPr lang="ru-RU" sz="1970" b="1" dirty="0" smtClean="0">
                <a:solidFill>
                  <a:srgbClr val="6B6B6B"/>
                </a:solidFill>
              </a:rPr>
              <a:t>Отдел </a:t>
            </a:r>
            <a:r>
              <a:rPr lang="ru-RU" sz="1970" b="1" dirty="0">
                <a:solidFill>
                  <a:srgbClr val="6B6B6B"/>
                </a:solidFill>
              </a:rPr>
              <a:t>статистики сельского хозяйства и </a:t>
            </a:r>
            <a:r>
              <a:rPr lang="ru-RU" sz="1970" b="1" dirty="0" smtClean="0">
                <a:solidFill>
                  <a:srgbClr val="6B6B6B"/>
                </a:solidFill>
              </a:rPr>
              <a:t>окружающей природной </a:t>
            </a:r>
            <a:r>
              <a:rPr lang="ru-RU" sz="1970" b="1" dirty="0">
                <a:solidFill>
                  <a:srgbClr val="6B6B6B"/>
                </a:solidFill>
              </a:rPr>
              <a:t>среды, строительства, инвестиций и ЖКХ</a:t>
            </a:r>
          </a:p>
          <a:p>
            <a:pPr algn="ctr"/>
            <a:endParaRPr lang="ru-RU" sz="2000" b="1" dirty="0" smtClean="0">
              <a:solidFill>
                <a:srgbClr val="6B6B6B"/>
              </a:solidFill>
              <a:latin typeface="+mn-lt"/>
            </a:endParaRPr>
          </a:p>
          <a:p>
            <a:pPr algn="just"/>
            <a:r>
              <a:rPr lang="ru-RU" sz="1970" b="1" u="sng" dirty="0" smtClean="0">
                <a:solidFill>
                  <a:srgbClr val="6B6B6B"/>
                </a:solidFill>
                <a:latin typeface="+mj-lt"/>
              </a:rPr>
              <a:t>Начальник отдела</a:t>
            </a:r>
            <a:r>
              <a:rPr lang="ru-RU" sz="1970" b="1" dirty="0" smtClean="0">
                <a:solidFill>
                  <a:srgbClr val="6B6B6B"/>
                </a:solidFill>
                <a:latin typeface="+mj-lt"/>
              </a:rPr>
              <a:t>    </a:t>
            </a:r>
            <a:r>
              <a:rPr lang="ru-RU" sz="1970" b="1" dirty="0" err="1" smtClean="0">
                <a:solidFill>
                  <a:srgbClr val="6B6B6B"/>
                </a:solidFill>
                <a:latin typeface="+mj-lt"/>
              </a:rPr>
              <a:t>Нейжмак</a:t>
            </a:r>
            <a:r>
              <a:rPr lang="ru-RU" sz="1970" b="1" dirty="0" smtClean="0">
                <a:solidFill>
                  <a:srgbClr val="6B6B6B"/>
                </a:solidFill>
                <a:latin typeface="+mj-lt"/>
              </a:rPr>
              <a:t>  Ольга  Николаевна</a:t>
            </a:r>
          </a:p>
          <a:p>
            <a:r>
              <a:rPr lang="ru-RU" sz="2000" b="1" dirty="0" smtClean="0">
                <a:solidFill>
                  <a:srgbClr val="6B6B6B"/>
                </a:solidFill>
                <a:latin typeface="+mn-lt"/>
              </a:rPr>
              <a:t> </a:t>
            </a:r>
            <a:endParaRPr lang="ru-RU" sz="2000" b="1" dirty="0">
              <a:solidFill>
                <a:srgbClr val="6B6B6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685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9484</TotalTime>
  <Words>646</Words>
  <Application>Microsoft Office PowerPoint</Application>
  <PresentationFormat>Произвольный</PresentationFormat>
  <Paragraphs>244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Нейжмак Ольга Николаевна</cp:lastModifiedBy>
  <cp:revision>380</cp:revision>
  <cp:lastPrinted>2022-01-24T06:47:05Z</cp:lastPrinted>
  <dcterms:created xsi:type="dcterms:W3CDTF">2020-03-31T09:31:17Z</dcterms:created>
  <dcterms:modified xsi:type="dcterms:W3CDTF">2022-04-22T05:14:53Z</dcterms:modified>
</cp:coreProperties>
</file>